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313" r:id="rId4"/>
    <p:sldId id="258" r:id="rId5"/>
    <p:sldId id="259" r:id="rId6"/>
    <p:sldId id="260" r:id="rId7"/>
    <p:sldId id="261" r:id="rId8"/>
    <p:sldId id="257" r:id="rId9"/>
    <p:sldId id="263" r:id="rId10"/>
    <p:sldId id="264" r:id="rId11"/>
    <p:sldId id="265" r:id="rId12"/>
    <p:sldId id="314" r:id="rId13"/>
    <p:sldId id="267" r:id="rId14"/>
    <p:sldId id="286" r:id="rId15"/>
    <p:sldId id="287" r:id="rId16"/>
    <p:sldId id="311" r:id="rId17"/>
    <p:sldId id="268" r:id="rId18"/>
    <p:sldId id="269" r:id="rId19"/>
    <p:sldId id="270" r:id="rId20"/>
    <p:sldId id="271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10" r:id="rId42"/>
    <p:sldId id="299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44" y="9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9c43b492c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9c43b492c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f2d6c9ec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f2d6c9ec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9c43b492c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9c43b492c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f4667594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f46675946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f4667594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f46675946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57da2ec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f57da2ec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c43b492c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c43b492c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f4667594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f4667594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4667594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f4667594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f4667594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f4667594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f2d6c9e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f2d6c9e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f4667594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f4667594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4667594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4667594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f4667594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f4667594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f466759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f466759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f4667594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f4667594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f46675946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f46675946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f46675946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f46675946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f4667594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f4667594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f46675946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f46675946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f4667594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f4667594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c43b492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c43b492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f46675946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f46675946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f46675946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f46675946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f46675946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5f46675946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f46675946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f46675946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f46675946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5f46675946_4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f46675946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5f46675946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f46675946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f46675946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f46675946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f46675946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f46675946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f46675946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5f46675946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5f46675946_4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c43b492c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c43b492c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f57da2ecf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f57da2ecf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9c43b492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9c43b492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9c43b492c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9c43b492c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c43b492c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c43b492c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f2d6c9ec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f2d6c9ec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9c43b492c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9c43b492c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9c43b492c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9c43b492c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6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5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5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75.png"  /><Relationship Id="rId4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83.png"  /><Relationship Id="rId4" Type="http://schemas.openxmlformats.org/officeDocument/2006/relationships/image" Target="../media/image78.png"  /><Relationship Id="rId5" Type="http://schemas.openxmlformats.org/officeDocument/2006/relationships/image" Target="../media/image8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9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9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.png"  /><Relationship Id="rId4" Type="http://schemas.openxmlformats.org/officeDocument/2006/relationships/audio" Target="../media/audio1.wav"  /><Relationship Id="rId5" Type="http://schemas.openxmlformats.org/officeDocument/2006/relationships/audio" Target="../media/audio1.wav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2.png"  /><Relationship Id="rId11" Type="http://schemas.openxmlformats.org/officeDocument/2006/relationships/image" Target="../media/image23.pn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1.png"  /><Relationship Id="rId9" Type="http://schemas.openxmlformats.org/officeDocument/2006/relationships/image" Target="../media/image2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-47675" y="5055200"/>
            <a:ext cx="860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3"/>
          <p:cNvSpPr/>
          <p:nvPr/>
        </p:nvSpPr>
        <p:spPr>
          <a:xfrm rot="-5400000">
            <a:off x="6933900" y="2933400"/>
            <a:ext cx="2133000" cy="2287200"/>
          </a:xfrm>
          <a:prstGeom prst="rtTriangle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717000" y="4115775"/>
            <a:ext cx="12909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i="1">
                <a:solidFill>
                  <a:srgbClr val="FAA307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6조</a:t>
            </a:r>
            <a:r>
              <a:rPr lang="ko" sz="3300" i="1">
                <a:solidFill>
                  <a:srgbClr val="FAA307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3300" i="1">
              <a:solidFill>
                <a:srgbClr val="FAA307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75" y="1309688"/>
            <a:ext cx="30194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-300" y="3189025"/>
            <a:ext cx="91440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FAA30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문</a:t>
            </a:r>
            <a:r>
              <a:rPr lang="ko" sz="19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조웅 </a:t>
            </a:r>
            <a:r>
              <a:rPr lang="ko" sz="2100">
                <a:solidFill>
                  <a:srgbClr val="FAA30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윤</a:t>
            </a:r>
            <a:r>
              <a:rPr lang="ko" sz="19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민영 </a:t>
            </a:r>
            <a:r>
              <a:rPr lang="ko" sz="2100">
                <a:solidFill>
                  <a:srgbClr val="FAA30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</a:t>
            </a:r>
            <a:r>
              <a:rPr lang="ko" sz="19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누리 </a:t>
            </a:r>
            <a:r>
              <a:rPr lang="ko" sz="2100">
                <a:solidFill>
                  <a:srgbClr val="FAA30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</a:t>
            </a:r>
            <a:r>
              <a:rPr lang="ko" sz="19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수정</a:t>
            </a:r>
            <a:endParaRPr sz="19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-69800" y="106775"/>
            <a:ext cx="920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3"/>
          <p:cNvCxnSpPr/>
          <p:nvPr/>
        </p:nvCxnSpPr>
        <p:spPr>
          <a:xfrm>
            <a:off x="104725" y="50346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2"/>
          <p:cNvCxnSpPr/>
          <p:nvPr/>
        </p:nvCxnSpPr>
        <p:spPr>
          <a:xfrm>
            <a:off x="-44225" y="2571750"/>
            <a:ext cx="9205200" cy="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/>
          <p:nvPr/>
        </p:nvSpPr>
        <p:spPr>
          <a:xfrm>
            <a:off x="2653350" y="1636350"/>
            <a:ext cx="3837300" cy="18708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2678850" y="2167800"/>
            <a:ext cx="3786300" cy="807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</a:t>
            </a:r>
            <a:r>
              <a:rPr lang="ko" sz="45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상세</a:t>
            </a:r>
            <a:endParaRPr sz="45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4572000" y="-139800"/>
            <a:ext cx="0" cy="542310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5"/>
          <p:cNvSpPr/>
          <p:nvPr/>
        </p:nvSpPr>
        <p:spPr>
          <a:xfrm>
            <a:off x="440875" y="563325"/>
            <a:ext cx="2357400" cy="1000200"/>
          </a:xfrm>
          <a:prstGeom prst="rect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063300" y="2071650"/>
            <a:ext cx="2357400" cy="1000200"/>
          </a:xfrm>
          <a:prstGeom prst="rect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065400" y="3512100"/>
            <a:ext cx="2357400" cy="1000200"/>
          </a:xfrm>
          <a:prstGeom prst="rect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5"/>
          <p:cNvCxnSpPr>
            <a:stCxn id="77" idx="3"/>
          </p:cNvCxnSpPr>
          <p:nvPr/>
        </p:nvCxnSpPr>
        <p:spPr>
          <a:xfrm>
            <a:off x="2798275" y="1063425"/>
            <a:ext cx="177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4574100" y="2571750"/>
            <a:ext cx="14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endCxn id="83" idx="1"/>
          </p:cNvCxnSpPr>
          <p:nvPr/>
        </p:nvCxnSpPr>
        <p:spPr>
          <a:xfrm>
            <a:off x="4573800" y="4012200"/>
            <a:ext cx="149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440875" y="729550"/>
            <a:ext cx="2357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ERD</a:t>
            </a:r>
            <a:endParaRPr sz="3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065400" y="2218850"/>
            <a:ext cx="2357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화면상세</a:t>
            </a:r>
            <a:endParaRPr sz="3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065400" y="3673950"/>
            <a:ext cx="23574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100" dirty="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영상시현 </a:t>
            </a:r>
            <a:endParaRPr sz="3100" dirty="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599" y="629050"/>
            <a:ext cx="6783252" cy="4190200"/>
          </a:xfrm>
          <a:prstGeom prst="rect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l="32359" t="27284" r="32642" b="26620"/>
          <a:stretch/>
        </p:blipFill>
        <p:spPr>
          <a:xfrm>
            <a:off x="7640050" y="0"/>
            <a:ext cx="965049" cy="127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8" name="Google Shape;188;p24"/>
          <p:cNvSpPr txBox="1"/>
          <p:nvPr/>
        </p:nvSpPr>
        <p:spPr>
          <a:xfrm>
            <a:off x="7640050" y="490077"/>
            <a:ext cx="1123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B66K</a:t>
            </a:r>
            <a:endParaRPr sz="24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29858" y="243601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IBM Plex Sans KR"/>
                <a:ea typeface="IBM Plex Sans KR"/>
                <a:cs typeface="IBM Plex Sans KR"/>
                <a:sym typeface="IBM Plex Sans KR"/>
              </a:rPr>
              <a:t>ERD 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IBM Plex Sans KR"/>
                <a:ea typeface="IBM Plex Sans KR"/>
                <a:cs typeface="IBM Plex Sans KR"/>
                <a:sym typeface="IBM Plex Sans KR"/>
              </a:rPr>
              <a:t>다이어그램</a:t>
            </a:r>
            <a:endParaRPr sz="2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26" name="Google Shape;426;p43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 dirty="0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7715667" y="226350"/>
            <a:ext cx="1352183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메인화면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28" name="Google Shape;428;p43"/>
          <p:cNvPicPr preferRelativeResize="0"/>
          <p:nvPr/>
        </p:nvPicPr>
        <p:blipFill rotWithShape="1">
          <a:blip r:embed="rId3">
            <a:alphaModFix/>
          </a:blip>
          <a:srcRect l="1020" r="-1020"/>
          <a:stretch/>
        </p:blipFill>
        <p:spPr>
          <a:xfrm>
            <a:off x="91863" y="771275"/>
            <a:ext cx="7436275" cy="418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9" name="Google Shape;429;p43"/>
          <p:cNvSpPr txBox="1"/>
          <p:nvPr/>
        </p:nvSpPr>
        <p:spPr>
          <a:xfrm>
            <a:off x="91863" y="2315925"/>
            <a:ext cx="2855325" cy="18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메인 영상 슬라이드 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당월 신작 슬라이드 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랭킹(판매순/평점순/리뷰순)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신작 알림 캘린더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작품이동</a:t>
            </a:r>
            <a:endParaRPr dirty="0"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이벤트 페이지 배너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30" name="Google Shape;4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175" y="1658475"/>
            <a:ext cx="4124885" cy="158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1" name="Google Shape;431;p43"/>
          <p:cNvPicPr preferRelativeResize="0"/>
          <p:nvPr/>
        </p:nvPicPr>
        <p:blipFill rotWithShape="1">
          <a:blip r:embed="rId5">
            <a:alphaModFix/>
          </a:blip>
          <a:srcRect l="4524" r="3139"/>
          <a:stretch/>
        </p:blipFill>
        <p:spPr>
          <a:xfrm>
            <a:off x="4889175" y="3304000"/>
            <a:ext cx="4124874" cy="13918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7713913" y="226350"/>
            <a:ext cx="1353937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메인화면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39" name="Google Shape;439;p44"/>
          <p:cNvPicPr preferRelativeResize="0"/>
          <p:nvPr/>
        </p:nvPicPr>
        <p:blipFill rotWithShape="1">
          <a:blip r:embed="rId3">
            <a:alphaModFix/>
          </a:blip>
          <a:srcRect l="35179" r="34300"/>
          <a:stretch/>
        </p:blipFill>
        <p:spPr>
          <a:xfrm>
            <a:off x="152400" y="743425"/>
            <a:ext cx="2269502" cy="418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44"/>
          <p:cNvPicPr preferRelativeResize="0"/>
          <p:nvPr/>
        </p:nvPicPr>
        <p:blipFill rotWithShape="1">
          <a:blip r:embed="rId4">
            <a:alphaModFix/>
          </a:blip>
          <a:srcRect l="9959" r="14191"/>
          <a:stretch/>
        </p:blipFill>
        <p:spPr>
          <a:xfrm>
            <a:off x="3228025" y="74175"/>
            <a:ext cx="2087899" cy="248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1" name="Google Shape;441;p44"/>
          <p:cNvSpPr/>
          <p:nvPr/>
        </p:nvSpPr>
        <p:spPr>
          <a:xfrm>
            <a:off x="525100" y="3030375"/>
            <a:ext cx="1523400" cy="11607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2" name="Google Shape;442;p44"/>
          <p:cNvCxnSpPr>
            <a:endCxn id="440" idx="1"/>
          </p:cNvCxnSpPr>
          <p:nvPr/>
        </p:nvCxnSpPr>
        <p:spPr>
          <a:xfrm rot="10800000" flipH="1">
            <a:off x="2048425" y="1315275"/>
            <a:ext cx="1179600" cy="17007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3" name="Google Shape;443;p44"/>
          <p:cNvSpPr txBox="1"/>
          <p:nvPr/>
        </p:nvSpPr>
        <p:spPr>
          <a:xfrm>
            <a:off x="5444413" y="743425"/>
            <a:ext cx="22695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캘린더 클릭시 모달창 생성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작품 구매 페이지 버튼O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44" name="Google Shape;4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63" y="2737800"/>
            <a:ext cx="3374674" cy="18982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5" name="Google Shape;445;p44"/>
          <p:cNvSpPr txBox="1"/>
          <p:nvPr/>
        </p:nvSpPr>
        <p:spPr>
          <a:xfrm>
            <a:off x="6446488" y="2369175"/>
            <a:ext cx="22695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이벤트 페이지 이동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작품 구매 페이지 버튼O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46" name="Google Shape;446;p44"/>
          <p:cNvCxnSpPr>
            <a:endCxn id="444" idx="1"/>
          </p:cNvCxnSpPr>
          <p:nvPr/>
        </p:nvCxnSpPr>
        <p:spPr>
          <a:xfrm rot="10800000" flipH="1">
            <a:off x="2109463" y="3686923"/>
            <a:ext cx="927600" cy="7917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47" name="Google Shape;44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337" y="3015975"/>
            <a:ext cx="3374674" cy="1898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777690" y="226350"/>
            <a:ext cx="1290159" cy="4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검색화면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25" y="1529500"/>
            <a:ext cx="4705752" cy="26469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300" y="2536550"/>
            <a:ext cx="4705749" cy="23307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25" y="879072"/>
            <a:ext cx="3711086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4161225" y="857875"/>
            <a:ext cx="4020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← 네비게이션 돋보기 클릭 시 작품검색 가능</a:t>
            </a:r>
            <a:endParaRPr/>
          </a:p>
        </p:txBody>
      </p:sp>
      <p:sp>
        <p:nvSpPr>
          <p:cNvPr id="106" name="Google Shape;106;p25"/>
          <p:cNvSpPr txBox="1"/>
          <p:nvPr/>
        </p:nvSpPr>
        <p:spPr>
          <a:xfrm>
            <a:off x="5047850" y="1757650"/>
            <a:ext cx="2278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← 검색결과 O 화면</a:t>
            </a:r>
            <a:endParaRPr dirty="0"/>
          </a:p>
        </p:txBody>
      </p:sp>
      <p:sp>
        <p:nvSpPr>
          <p:cNvPr id="107" name="Google Shape;107;p25"/>
          <p:cNvSpPr txBox="1"/>
          <p:nvPr/>
        </p:nvSpPr>
        <p:spPr>
          <a:xfrm>
            <a:off x="2155825" y="4300075"/>
            <a:ext cx="1867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결과 X 화면 →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788600" y="226350"/>
            <a:ext cx="1431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회원가입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l="28300" r="29205"/>
          <a:stretch/>
        </p:blipFill>
        <p:spPr>
          <a:xfrm>
            <a:off x="171150" y="864225"/>
            <a:ext cx="3093600" cy="4094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 r="33404"/>
          <a:stretch/>
        </p:blipFill>
        <p:spPr>
          <a:xfrm>
            <a:off x="3451700" y="573175"/>
            <a:ext cx="2643399" cy="661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5">
            <a:alphaModFix/>
          </a:blip>
          <a:srcRect t="15583" r="43397"/>
          <a:stretch/>
        </p:blipFill>
        <p:spPr>
          <a:xfrm>
            <a:off x="3451700" y="1393375"/>
            <a:ext cx="2643401" cy="661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6">
            <a:alphaModFix/>
          </a:blip>
          <a:srcRect r="37051"/>
          <a:stretch/>
        </p:blipFill>
        <p:spPr>
          <a:xfrm>
            <a:off x="3451700" y="2154725"/>
            <a:ext cx="2643400" cy="684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1700" y="3136800"/>
            <a:ext cx="3047399" cy="121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8">
            <a:alphaModFix/>
          </a:blip>
          <a:srcRect l="4815" r="14114"/>
          <a:stretch/>
        </p:blipFill>
        <p:spPr>
          <a:xfrm>
            <a:off x="6762726" y="3785375"/>
            <a:ext cx="1985300" cy="81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" name="Google Shape;203;p25"/>
          <p:cNvSpPr txBox="1"/>
          <p:nvPr/>
        </p:nvSpPr>
        <p:spPr>
          <a:xfrm>
            <a:off x="6282050" y="571200"/>
            <a:ext cx="1880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 ID 중복확인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320775" y="1297438"/>
            <a:ext cx="18807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ID, PW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  유효성검사(정규식)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51700" y="4380125"/>
            <a:ext cx="1880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 PW 표시 (아이콘)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PW 재입력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170325" y="3579575"/>
            <a:ext cx="263100" cy="282000"/>
          </a:xfrm>
          <a:prstGeom prst="ellipse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5625" y="2714813"/>
            <a:ext cx="2522400" cy="605700"/>
          </a:xfrm>
          <a:prstGeom prst="rect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08" name="Google Shape;208;p25"/>
          <p:cNvCxnSpPr/>
          <p:nvPr/>
        </p:nvCxnSpPr>
        <p:spPr>
          <a:xfrm rot="10800000" flipH="1">
            <a:off x="6433425" y="3341750"/>
            <a:ext cx="489300" cy="4113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9" name="Google Shape;209;p25"/>
          <p:cNvSpPr txBox="1"/>
          <p:nvPr/>
        </p:nvSpPr>
        <p:spPr>
          <a:xfrm>
            <a:off x="6735475" y="4552925"/>
            <a:ext cx="2190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닉네임 중복 확인</a:t>
            </a:r>
            <a:endParaRPr>
              <a:solidFill>
                <a:srgbClr val="212529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7788600" y="226350"/>
            <a:ext cx="1431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회원가입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l="28300" t="42822" r="29205" b="4595"/>
          <a:stretch/>
        </p:blipFill>
        <p:spPr>
          <a:xfrm>
            <a:off x="428850" y="845600"/>
            <a:ext cx="3093600" cy="2153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26"/>
          <p:cNvSpPr txBox="1"/>
          <p:nvPr/>
        </p:nvSpPr>
        <p:spPr>
          <a:xfrm>
            <a:off x="4088850" y="459725"/>
            <a:ext cx="1880700" cy="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프로필 선택 팝업창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219" name="Google Shape;219;p26"/>
          <p:cNvCxnSpPr/>
          <p:nvPr/>
        </p:nvCxnSpPr>
        <p:spPr>
          <a:xfrm>
            <a:off x="3633825" y="1173150"/>
            <a:ext cx="475200" cy="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0" name="Google Shape;220;p26"/>
          <p:cNvSpPr/>
          <p:nvPr/>
        </p:nvSpPr>
        <p:spPr>
          <a:xfrm>
            <a:off x="1164500" y="845600"/>
            <a:ext cx="747000" cy="744600"/>
          </a:xfrm>
          <a:prstGeom prst="ellipse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201" y="845601"/>
            <a:ext cx="1880699" cy="19366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050" y="2369465"/>
            <a:ext cx="1880700" cy="1931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3" name="Google Shape;223;p26"/>
          <p:cNvSpPr txBox="1"/>
          <p:nvPr/>
        </p:nvSpPr>
        <p:spPr>
          <a:xfrm>
            <a:off x="5858150" y="4431800"/>
            <a:ext cx="3164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프로필 선택 -&gt; 선택하기 버튼 활성화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224" name="Google Shape;224;p26"/>
          <p:cNvCxnSpPr/>
          <p:nvPr/>
        </p:nvCxnSpPr>
        <p:spPr>
          <a:xfrm>
            <a:off x="6112775" y="1897025"/>
            <a:ext cx="373500" cy="4074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" name="Google Shape;225;p26"/>
          <p:cNvSpPr txBox="1"/>
          <p:nvPr/>
        </p:nvSpPr>
        <p:spPr>
          <a:xfrm>
            <a:off x="5990075" y="998000"/>
            <a:ext cx="2473200" cy="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스크롤 상/하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마우스 드래그 좌/우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	이동가능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6">
            <a:alphaModFix/>
          </a:blip>
          <a:srcRect b="33682"/>
          <a:stretch/>
        </p:blipFill>
        <p:spPr>
          <a:xfrm>
            <a:off x="2181475" y="3388375"/>
            <a:ext cx="3093601" cy="141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27" name="Google Shape;227;p26"/>
          <p:cNvCxnSpPr/>
          <p:nvPr/>
        </p:nvCxnSpPr>
        <p:spPr>
          <a:xfrm flipH="1">
            <a:off x="5740950" y="3695500"/>
            <a:ext cx="492300" cy="3315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6"/>
          <p:cNvSpPr txBox="1"/>
          <p:nvPr/>
        </p:nvSpPr>
        <p:spPr>
          <a:xfrm>
            <a:off x="265350" y="4027000"/>
            <a:ext cx="17607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프로필 설정 </a:t>
            </a:r>
            <a:endParaRPr sz="170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완료</a:t>
            </a:r>
            <a:endParaRPr sz="170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chemeClr val="dk1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 dirty="0">
              <a:solidFill>
                <a:schemeClr val="dk1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7788600" y="226350"/>
            <a:ext cx="1431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회원가입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609288" y="226350"/>
            <a:ext cx="30927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이메일주소 유효성검사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중복 이메일 검토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237" name="Google Shape;237;p27"/>
          <p:cNvCxnSpPr/>
          <p:nvPr/>
        </p:nvCxnSpPr>
        <p:spPr>
          <a:xfrm>
            <a:off x="8456250" y="1836225"/>
            <a:ext cx="96300" cy="5019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35732"/>
          <a:stretch/>
        </p:blipFill>
        <p:spPr>
          <a:xfrm>
            <a:off x="413025" y="863375"/>
            <a:ext cx="3410101" cy="1708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350" y="1218000"/>
            <a:ext cx="3188160" cy="4428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0" name="Google Shape;240;p27"/>
          <p:cNvSpPr/>
          <p:nvPr/>
        </p:nvSpPr>
        <p:spPr>
          <a:xfrm>
            <a:off x="1147525" y="2006475"/>
            <a:ext cx="916800" cy="1614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650" y="957788"/>
            <a:ext cx="3410101" cy="8008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2" name="Google Shape;242;p27"/>
          <p:cNvSpPr txBox="1"/>
          <p:nvPr/>
        </p:nvSpPr>
        <p:spPr>
          <a:xfrm>
            <a:off x="4605950" y="1808800"/>
            <a:ext cx="35184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올바른 형식 → 이메일 인증 버튼 활성화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인증번호 발송 (모달창)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6">
            <a:alphaModFix/>
          </a:blip>
          <a:srcRect r="22863" b="31759"/>
          <a:stretch/>
        </p:blipFill>
        <p:spPr>
          <a:xfrm>
            <a:off x="6284150" y="2612950"/>
            <a:ext cx="2538625" cy="121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44" name="Google Shape;244;p27"/>
          <p:cNvCxnSpPr/>
          <p:nvPr/>
        </p:nvCxnSpPr>
        <p:spPr>
          <a:xfrm flipH="1">
            <a:off x="6528825" y="4125750"/>
            <a:ext cx="355200" cy="2487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45" name="Google Shape;2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4750" y="3055675"/>
            <a:ext cx="2814500" cy="1649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6" name="Google Shape;246;p27"/>
          <p:cNvSpPr txBox="1"/>
          <p:nvPr/>
        </p:nvSpPr>
        <p:spPr>
          <a:xfrm>
            <a:off x="348125" y="2894400"/>
            <a:ext cx="3092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메일확인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인증번호 일치시 통과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025" y="3534025"/>
            <a:ext cx="1334570" cy="819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8607" y="3830950"/>
            <a:ext cx="1504950" cy="819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7788600" y="226350"/>
            <a:ext cx="1431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회원가입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75" y="1455650"/>
            <a:ext cx="3397126" cy="104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 l="1618" t="4942" r="11372" b="42585"/>
          <a:stretch/>
        </p:blipFill>
        <p:spPr>
          <a:xfrm>
            <a:off x="2071177" y="1218000"/>
            <a:ext cx="2848801" cy="613596"/>
          </a:xfrm>
          <a:prstGeom prst="rect">
            <a:avLst/>
          </a:prstGeom>
          <a:noFill/>
          <a:ln w="9525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001" y="1013900"/>
            <a:ext cx="3254600" cy="3768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9" name="Google Shape;259;p28"/>
          <p:cNvSpPr txBox="1"/>
          <p:nvPr/>
        </p:nvSpPr>
        <p:spPr>
          <a:xfrm>
            <a:off x="339600" y="2497150"/>
            <a:ext cx="35184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 dirty="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생년월일 조건 일치시 회원가입 가능</a:t>
            </a:r>
            <a:endParaRPr dirty="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541300" y="3882225"/>
            <a:ext cx="3777652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 KR Medium"/>
              <a:buChar char="-"/>
            </a:pPr>
            <a:r>
              <a:rPr lang="ko" dirty="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전체 조건 만족 시 회원가입 버튼 활성화</a:t>
            </a:r>
            <a:endParaRPr dirty="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AA307"/>
              </a:buClr>
              <a:buSzPts val="2100"/>
              <a:buFont typeface="IBM Plex Sans KR Medium"/>
              <a:buChar char="-"/>
            </a:pPr>
            <a:r>
              <a:rPr lang="ko" sz="2100" dirty="0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회원가입 완료 !</a:t>
            </a:r>
            <a:endParaRPr sz="2100" dirty="0"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5713875" y="4366025"/>
            <a:ext cx="1095000" cy="2547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4;p27">
            <a:extLst>
              <a:ext uri="{FF2B5EF4-FFF2-40B4-BE49-F238E27FC236}">
                <a16:creationId xmlns:a16="http://schemas.microsoft.com/office/drawing/2014/main" id="{B7744DAE-4667-574E-2502-72A144A7F440}"/>
              </a:ext>
            </a:extLst>
          </p:cNvPr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chemeClr val="dk1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 dirty="0">
              <a:solidFill>
                <a:schemeClr val="dk1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04550" y="70050"/>
            <a:ext cx="8934900" cy="4906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212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2359" t="27284" r="32642" b="26620"/>
          <a:stretch/>
        </p:blipFill>
        <p:spPr>
          <a:xfrm>
            <a:off x="273775" y="0"/>
            <a:ext cx="965049" cy="1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35625" y="199200"/>
            <a:ext cx="10557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</a:t>
            </a:r>
            <a:r>
              <a:rPr lang="ko" sz="3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차</a:t>
            </a:r>
            <a:endParaRPr sz="3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28975" y="1300350"/>
            <a:ext cx="2553300" cy="3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highlight>
                  <a:srgbClr val="FAA307"/>
                </a:highlight>
              </a:rPr>
              <a:t>프로젝트 소개</a:t>
            </a:r>
            <a:endParaRPr sz="2100" b="1" dirty="0">
              <a:highlight>
                <a:srgbClr val="FAA307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 개발동기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highlight>
                  <a:srgbClr val="FAA307"/>
                </a:highlight>
              </a:rPr>
              <a:t>진행과정</a:t>
            </a:r>
            <a:endParaRPr sz="2100" b="1" dirty="0">
              <a:highlight>
                <a:srgbClr val="FAA307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-기능 설정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-디자인 설정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highlight>
                  <a:srgbClr val="FAA307"/>
                </a:highlight>
              </a:rPr>
              <a:t>프로젝트 상세</a:t>
            </a:r>
            <a:endParaRPr sz="2100" b="1" dirty="0">
              <a:highlight>
                <a:srgbClr val="FAA307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 ERD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 화면상세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- 영상시</a:t>
            </a:r>
            <a:r>
              <a:rPr lang="ko-KR" altLang="en-US" sz="1800" dirty="0"/>
              <a:t>현</a:t>
            </a:r>
            <a:endParaRPr sz="1800" dirty="0"/>
          </a:p>
        </p:txBody>
      </p:sp>
      <p:sp>
        <p:nvSpPr>
          <p:cNvPr id="58" name="Google Shape;58;p13"/>
          <p:cNvSpPr/>
          <p:nvPr/>
        </p:nvSpPr>
        <p:spPr>
          <a:xfrm rot="-5400000">
            <a:off x="6933900" y="2933400"/>
            <a:ext cx="2133000" cy="2287200"/>
          </a:xfrm>
          <a:prstGeom prst="rtTriangle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7717000" y="4115775"/>
            <a:ext cx="12909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i="1">
                <a:solidFill>
                  <a:srgbClr val="FAA307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6조</a:t>
            </a:r>
            <a:r>
              <a:rPr lang="ko" sz="3300" i="1">
                <a:solidFill>
                  <a:srgbClr val="FAA307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3300" i="1">
              <a:solidFill>
                <a:srgbClr val="FAA307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73" y="603748"/>
            <a:ext cx="1055700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7505550" y="226350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ID찾기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339600" y="2497150"/>
            <a:ext cx="35184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생년월일 조건 일치시 회원가입 가능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l="24437" b="2534"/>
          <a:stretch/>
        </p:blipFill>
        <p:spPr>
          <a:xfrm>
            <a:off x="274650" y="963850"/>
            <a:ext cx="4942402" cy="3585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" name="Google Shape;277;p30"/>
          <p:cNvSpPr/>
          <p:nvPr/>
        </p:nvSpPr>
        <p:spPr>
          <a:xfrm>
            <a:off x="1976150" y="2619675"/>
            <a:ext cx="916800" cy="1614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75" y="153136"/>
            <a:ext cx="1624200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650" y="559187"/>
            <a:ext cx="1624200" cy="77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6">
            <a:alphaModFix/>
          </a:blip>
          <a:srcRect t="2047" r="2075"/>
          <a:stretch/>
        </p:blipFill>
        <p:spPr>
          <a:xfrm>
            <a:off x="5904800" y="911950"/>
            <a:ext cx="1833925" cy="86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900" y="3167349"/>
            <a:ext cx="2065112" cy="121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4651" y="2803197"/>
            <a:ext cx="1833924" cy="20494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3" name="Google Shape;283;p30"/>
          <p:cNvSpPr txBox="1"/>
          <p:nvPr/>
        </p:nvSpPr>
        <p:spPr>
          <a:xfrm>
            <a:off x="5425200" y="1816622"/>
            <a:ext cx="310980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메일주소로 아이디찾기 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메일 검토 →  인증번호발송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인증번호 </a:t>
            </a:r>
            <a:r>
              <a:rPr lang="ko" dirty="0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일치</a:t>
            </a: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시 아이디 안내.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7505550" y="226350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PW찾기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339600" y="2497150"/>
            <a:ext cx="35184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생년월일 조건 일치시 회원가입 가능</a:t>
            </a:r>
            <a:endParaRPr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l="24437" b="2534"/>
          <a:stretch/>
        </p:blipFill>
        <p:spPr>
          <a:xfrm>
            <a:off x="274650" y="963850"/>
            <a:ext cx="4942402" cy="3585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3" name="Google Shape;293;p31"/>
          <p:cNvSpPr/>
          <p:nvPr/>
        </p:nvSpPr>
        <p:spPr>
          <a:xfrm>
            <a:off x="1976150" y="2619675"/>
            <a:ext cx="916800" cy="1614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800" y="226350"/>
            <a:ext cx="2470400" cy="2479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5">
            <a:alphaModFix/>
          </a:blip>
          <a:srcRect t="11574"/>
          <a:stretch/>
        </p:blipFill>
        <p:spPr>
          <a:xfrm>
            <a:off x="5694200" y="963850"/>
            <a:ext cx="2748975" cy="2579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6" name="Google Shape;296;p31"/>
          <p:cNvSpPr txBox="1"/>
          <p:nvPr/>
        </p:nvSpPr>
        <p:spPr>
          <a:xfrm>
            <a:off x="5513800" y="3751000"/>
            <a:ext cx="3706249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ID찾기와 동일 메일주소로 인증번호 발송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일치시 비밀번호 재설정 가능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새 </a:t>
            </a:r>
            <a:r>
              <a:rPr lang="en-US" alt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PW</a:t>
            </a: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 유효성(정규식) 동일하게 진행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7505550" y="226350"/>
            <a:ext cx="1714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로그인화면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1623"/>
          <a:stretch/>
        </p:blipFill>
        <p:spPr>
          <a:xfrm>
            <a:off x="199425" y="837000"/>
            <a:ext cx="5784000" cy="3200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875" y="860700"/>
            <a:ext cx="1933925" cy="184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875" y="2854825"/>
            <a:ext cx="1933925" cy="17812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2" name="Google Shape;312;p33"/>
          <p:cNvSpPr txBox="1"/>
          <p:nvPr/>
        </p:nvSpPr>
        <p:spPr>
          <a:xfrm>
            <a:off x="293375" y="4225750"/>
            <a:ext cx="56901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1609350" y="4282175"/>
            <a:ext cx="4374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ID/PW 로그인 정보 일치 시 로그인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7153500" y="226350"/>
            <a:ext cx="2066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정보보기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293375" y="4225750"/>
            <a:ext cx="56901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l="12403"/>
          <a:stretch/>
        </p:blipFill>
        <p:spPr>
          <a:xfrm>
            <a:off x="533401" y="812150"/>
            <a:ext cx="6236774" cy="4004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475" y="2028663"/>
            <a:ext cx="1655975" cy="1086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4" name="Google Shape;324;p34"/>
          <p:cNvSpPr txBox="1"/>
          <p:nvPr/>
        </p:nvSpPr>
        <p:spPr>
          <a:xfrm>
            <a:off x="6925675" y="3809025"/>
            <a:ext cx="2169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네비게이션 →마이페이지→정보보기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04475" y="4414925"/>
            <a:ext cx="3318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비밀번호 유효성(정규식) 검사 등 회원가입 기능과 일치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0" y="1452350"/>
            <a:ext cx="3253325" cy="2962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4">
            <a:alphaModFix/>
          </a:blip>
          <a:srcRect t="14163"/>
          <a:stretch/>
        </p:blipFill>
        <p:spPr>
          <a:xfrm>
            <a:off x="4699348" y="226350"/>
            <a:ext cx="3318599" cy="20400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175" y="2409624"/>
            <a:ext cx="1476425" cy="168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6">
            <a:alphaModFix/>
          </a:blip>
          <a:srcRect b="5508"/>
          <a:stretch/>
        </p:blipFill>
        <p:spPr>
          <a:xfrm>
            <a:off x="6742250" y="2214650"/>
            <a:ext cx="2129726" cy="253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6" name="Google Shape;336;p35"/>
          <p:cNvSpPr txBox="1"/>
          <p:nvPr/>
        </p:nvSpPr>
        <p:spPr>
          <a:xfrm>
            <a:off x="4715238" y="4238300"/>
            <a:ext cx="18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탈퇴 시 비밀번호 인증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6975063" y="4752000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탈퇴 완료 화면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6917075" y="226350"/>
            <a:ext cx="2607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정보수정/탈퇴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39" name="Google Shape;339;p35"/>
          <p:cNvPicPr preferRelativeResize="0"/>
          <p:nvPr/>
        </p:nvPicPr>
        <p:blipFill rotWithShape="1">
          <a:blip r:embed="rId7">
            <a:alphaModFix/>
          </a:blip>
          <a:srcRect l="2954" t="20292" r="27682" b="16687"/>
          <a:stretch/>
        </p:blipFill>
        <p:spPr>
          <a:xfrm>
            <a:off x="1394500" y="833800"/>
            <a:ext cx="2841001" cy="127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40" name="Google Shape;340;p35"/>
          <p:cNvCxnSpPr/>
          <p:nvPr/>
        </p:nvCxnSpPr>
        <p:spPr>
          <a:xfrm>
            <a:off x="4374750" y="458650"/>
            <a:ext cx="0" cy="4298700"/>
          </a:xfrm>
          <a:prstGeom prst="straightConnector1">
            <a:avLst/>
          </a:prstGeom>
          <a:noFill/>
          <a:ln w="9525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7511540" y="226350"/>
            <a:ext cx="163246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관리자메뉴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0" y="775050"/>
            <a:ext cx="4845050" cy="2723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9" name="Google Shape;349;p36"/>
          <p:cNvSpPr txBox="1"/>
          <p:nvPr/>
        </p:nvSpPr>
        <p:spPr>
          <a:xfrm>
            <a:off x="725900" y="3585250"/>
            <a:ext cx="28671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[상품관리]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네비게이션 통하여 접근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상품등록 (신규 상품 등록)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상품리스트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(등록된 상품 내역 확인/수정)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725" y="1585200"/>
            <a:ext cx="4923275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1" name="Google Shape;351;p36"/>
          <p:cNvSpPr/>
          <p:nvPr/>
        </p:nvSpPr>
        <p:spPr>
          <a:xfrm>
            <a:off x="387150" y="1347125"/>
            <a:ext cx="338700" cy="876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4457950" y="2228975"/>
            <a:ext cx="338700" cy="876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7448689" y="226350"/>
            <a:ext cx="1619111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관리자메뉴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5956800" y="1110363"/>
            <a:ext cx="3111000" cy="1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[회원관리]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리스트 확인 가능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프로필 사진</a:t>
            </a:r>
            <a:r>
              <a:rPr lang="ko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등록 페이지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사진등록 / 리스트 확인 가능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150"/>
            <a:ext cx="5716277" cy="321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2" name="Google Shape;362;p37"/>
          <p:cNvSpPr/>
          <p:nvPr/>
        </p:nvSpPr>
        <p:spPr>
          <a:xfrm>
            <a:off x="325675" y="1544900"/>
            <a:ext cx="428100" cy="1113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001" y="2503576"/>
            <a:ext cx="1880699" cy="19366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7442015" y="226350"/>
            <a:ext cx="1625785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관리자메뉴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334050" y="3486200"/>
            <a:ext cx="3342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[주문관리]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주문 리스트 확인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결제 진행 사항 / 취소 확인 가능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주문내역 -&gt;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상세 페이지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확인 가능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72" name="Google Shape;372;p38"/>
          <p:cNvPicPr preferRelativeResize="0"/>
          <p:nvPr/>
        </p:nvPicPr>
        <p:blipFill rotWithShape="1">
          <a:blip r:embed="rId3">
            <a:alphaModFix/>
          </a:blip>
          <a:srcRect l="2281" r="11310"/>
          <a:stretch/>
        </p:blipFill>
        <p:spPr>
          <a:xfrm>
            <a:off x="224675" y="724850"/>
            <a:ext cx="6058751" cy="243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3" name="Google Shape;373;p38"/>
          <p:cNvSpPr/>
          <p:nvPr/>
        </p:nvSpPr>
        <p:spPr>
          <a:xfrm>
            <a:off x="368600" y="2571750"/>
            <a:ext cx="524700" cy="1521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385950" y="1349925"/>
            <a:ext cx="524700" cy="13740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475" y="2452025"/>
            <a:ext cx="5102276" cy="228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7482061" y="226350"/>
            <a:ext cx="1585739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관리자메뉴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1566075" y="763250"/>
            <a:ext cx="65787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[Q&amp;A]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Q&amp;A 페이지로 이동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회원이 등록한 Q&amp;A 전체 확인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3">
            <a:alphaModFix/>
          </a:blip>
          <a:srcRect r="82402"/>
          <a:stretch/>
        </p:blipFill>
        <p:spPr>
          <a:xfrm>
            <a:off x="289825" y="763250"/>
            <a:ext cx="1165524" cy="3196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5" name="Google Shape;385;p39"/>
          <p:cNvSpPr/>
          <p:nvPr/>
        </p:nvSpPr>
        <p:spPr>
          <a:xfrm>
            <a:off x="578250" y="2840875"/>
            <a:ext cx="357300" cy="1467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4">
            <a:alphaModFix/>
          </a:blip>
          <a:srcRect t="7907" b="6425"/>
          <a:stretch/>
        </p:blipFill>
        <p:spPr>
          <a:xfrm>
            <a:off x="1716425" y="1724450"/>
            <a:ext cx="6428352" cy="3097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8245800" y="226350"/>
            <a:ext cx="1046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Q&amp;A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257525" y="3975250"/>
            <a:ext cx="49065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Q&amp;A 전체보기 : 전체 List 확인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만 댓글 등록 창 확인/등록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1:1문의내역 본인(회원)이 등록한 문의 내역 확인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t="7907" b="6425"/>
          <a:stretch/>
        </p:blipFill>
        <p:spPr>
          <a:xfrm>
            <a:off x="219725" y="805300"/>
            <a:ext cx="6428352" cy="3097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4">
            <a:alphaModFix/>
          </a:blip>
          <a:srcRect l="27586" r="12483"/>
          <a:stretch/>
        </p:blipFill>
        <p:spPr>
          <a:xfrm>
            <a:off x="5251413" y="1464525"/>
            <a:ext cx="3119526" cy="3273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7" name="Google Shape;397;p40"/>
          <p:cNvSpPr/>
          <p:nvPr/>
        </p:nvSpPr>
        <p:spPr>
          <a:xfrm>
            <a:off x="5585075" y="3958700"/>
            <a:ext cx="2596200" cy="7794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25" y="1040925"/>
            <a:ext cx="2026200" cy="20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00" y="1050500"/>
            <a:ext cx="2026200" cy="20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438" y="1050488"/>
            <a:ext cx="2007075" cy="2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50" y="1040925"/>
            <a:ext cx="2026200" cy="20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152400"/>
            <a:ext cx="2434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역</a:t>
            </a:r>
            <a:r>
              <a:rPr lang="ko" sz="3700" b="1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할분담</a:t>
            </a:r>
            <a:endParaRPr sz="3700" b="1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43050" y="1040919"/>
            <a:ext cx="8457913" cy="3762334"/>
            <a:chOff x="391713" y="1449900"/>
            <a:chExt cx="8457913" cy="3965778"/>
          </a:xfrm>
        </p:grpSpPr>
        <p:sp>
          <p:nvSpPr>
            <p:cNvPr id="78" name="Google Shape;78;p15"/>
            <p:cNvSpPr/>
            <p:nvPr/>
          </p:nvSpPr>
          <p:spPr>
            <a:xfrm>
              <a:off x="391713" y="1449978"/>
              <a:ext cx="2022300" cy="3965700"/>
            </a:xfrm>
            <a:prstGeom prst="rect">
              <a:avLst/>
            </a:prstGeom>
            <a:noFill/>
            <a:ln w="19050" cap="flat" cmpd="sng">
              <a:solidFill>
                <a:srgbClr val="2125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27325" y="1449900"/>
              <a:ext cx="2022300" cy="3965700"/>
            </a:xfrm>
            <a:prstGeom prst="rect">
              <a:avLst/>
            </a:prstGeom>
            <a:noFill/>
            <a:ln w="19050" cap="flat" cmpd="sng">
              <a:solidFill>
                <a:srgbClr val="2125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682117" y="1449900"/>
              <a:ext cx="2022300" cy="3965700"/>
            </a:xfrm>
            <a:prstGeom prst="rect">
              <a:avLst/>
            </a:prstGeom>
            <a:noFill/>
            <a:ln w="19050" cap="flat" cmpd="sng">
              <a:solidFill>
                <a:srgbClr val="2125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536908" y="1449900"/>
              <a:ext cx="2022300" cy="3965700"/>
            </a:xfrm>
            <a:prstGeom prst="rect">
              <a:avLst/>
            </a:prstGeom>
            <a:noFill/>
            <a:ln w="19050" cap="flat" cmpd="sng">
              <a:solidFill>
                <a:srgbClr val="2125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343050" y="2899675"/>
            <a:ext cx="20262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highlight>
                  <a:srgbClr val="212529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문조웅 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팀장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시나리오,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패키지 구조 작성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장바구니, 찜, 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 주문 관리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488325" y="2899675"/>
            <a:ext cx="20262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highlight>
                  <a:srgbClr val="212529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윤민영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팀원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가입 및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회원정보관리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로그인 세션 관리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이벤트 캘린더 제작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33600" y="2899675"/>
            <a:ext cx="20262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highlight>
                  <a:srgbClr val="212529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최누리</a:t>
            </a:r>
            <a:endParaRPr sz="2000">
              <a:solidFill>
                <a:schemeClr val="lt1"/>
              </a:solidFill>
              <a:highlight>
                <a:srgbClr val="212529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highlight>
                <a:srgbClr val="212529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팀원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와이어 프레임작성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Q&amp;A게시판,답변 관리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FAQ게시판 관리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미디어 제작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778875" y="2899675"/>
            <a:ext cx="20262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highlight>
                  <a:srgbClr val="212529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최수정</a:t>
            </a:r>
            <a:endParaRPr sz="2000">
              <a:solidFill>
                <a:schemeClr val="lt1"/>
              </a:solidFill>
              <a:highlight>
                <a:srgbClr val="212529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highlight>
                <a:srgbClr val="212529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팀원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 관리,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 검색,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상세페이지,리뷰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최종 취합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7926000" y="226350"/>
            <a:ext cx="1366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1:1문의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197175" y="4187000"/>
            <a:ext cx="4906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제목/문의 내용이 없으면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등록버튼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비활성화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사진 첨부 시 썸네일 표시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75" y="822625"/>
            <a:ext cx="6160520" cy="313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4">
            <a:alphaModFix/>
          </a:blip>
          <a:srcRect l="28757" t="9026" r="24942" b="18409"/>
          <a:stretch/>
        </p:blipFill>
        <p:spPr>
          <a:xfrm>
            <a:off x="4866825" y="1640900"/>
            <a:ext cx="3667301" cy="3233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8245800" y="226350"/>
            <a:ext cx="1046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Q&amp;A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257525" y="4147725"/>
            <a:ext cx="4906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만 [글등록] [삭제] 버튼 확인 가능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관리자 페이지로 이동하여 등록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16" name="Google Shape;416;p42"/>
          <p:cNvPicPr preferRelativeResize="0"/>
          <p:nvPr/>
        </p:nvPicPr>
        <p:blipFill rotWithShape="1">
          <a:blip r:embed="rId3">
            <a:alphaModFix/>
          </a:blip>
          <a:srcRect l="28233"/>
          <a:stretch/>
        </p:blipFill>
        <p:spPr>
          <a:xfrm>
            <a:off x="257528" y="776200"/>
            <a:ext cx="4274149" cy="31990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7" name="Google Shape;417;p42"/>
          <p:cNvSpPr/>
          <p:nvPr/>
        </p:nvSpPr>
        <p:spPr>
          <a:xfrm>
            <a:off x="3140250" y="3680700"/>
            <a:ext cx="403800" cy="2502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175" y="98425"/>
            <a:ext cx="3609452" cy="174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9" name="Google Shape;4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800" y="1974275"/>
            <a:ext cx="4765002" cy="303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0" name="Google Shape;420;p42"/>
          <p:cNvSpPr/>
          <p:nvPr/>
        </p:nvSpPr>
        <p:spPr>
          <a:xfrm>
            <a:off x="7854900" y="4605525"/>
            <a:ext cx="403800" cy="2019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7702225" y="226350"/>
            <a:ext cx="1365625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상품화면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55" name="Google Shape;4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783225"/>
            <a:ext cx="5784000" cy="325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75" y="1156500"/>
            <a:ext cx="1935050" cy="9030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7" name="Google Shape;457;p45"/>
          <p:cNvSpPr/>
          <p:nvPr/>
        </p:nvSpPr>
        <p:spPr>
          <a:xfrm>
            <a:off x="3115425" y="2287650"/>
            <a:ext cx="1523400" cy="2841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100" y="2969125"/>
            <a:ext cx="1935050" cy="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675" y="3492525"/>
            <a:ext cx="2155675" cy="984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0" name="Google Shape;460;p45"/>
          <p:cNvSpPr txBox="1"/>
          <p:nvPr/>
        </p:nvSpPr>
        <p:spPr>
          <a:xfrm>
            <a:off x="7165725" y="2638138"/>
            <a:ext cx="17907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 판매 페이지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카드에 담기, 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찜 등록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중복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불가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152400" y="4431881"/>
            <a:ext cx="6255919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메인 랭킹 / 이벤트 배너 / 달력 / 검색 통하여 상품 판매 페이지 접근 가능</a:t>
            </a:r>
            <a:endParaRPr dirty="0"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62" name="Google Shape;46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550" y="1629375"/>
            <a:ext cx="2155675" cy="9745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l="14461" r="13341"/>
          <a:stretch/>
        </p:blipFill>
        <p:spPr>
          <a:xfrm>
            <a:off x="434725" y="1088050"/>
            <a:ext cx="3968626" cy="3092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50" y="3734175"/>
            <a:ext cx="1456055" cy="679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0" name="Google Shape;470;p46"/>
          <p:cNvSpPr/>
          <p:nvPr/>
        </p:nvSpPr>
        <p:spPr>
          <a:xfrm>
            <a:off x="2442550" y="2535588"/>
            <a:ext cx="1417500" cy="2145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350" y="3734775"/>
            <a:ext cx="1474978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150" y="4313375"/>
            <a:ext cx="1474975" cy="6734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3" name="Google Shape;473;p46"/>
          <p:cNvSpPr txBox="1"/>
          <p:nvPr/>
        </p:nvSpPr>
        <p:spPr>
          <a:xfrm>
            <a:off x="4341525" y="4395225"/>
            <a:ext cx="3067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카드에 담기, 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찜 등록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→ 중복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불가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-47312" y="669150"/>
            <a:ext cx="5901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메인 랭킹 / 이벤트 배너 / 달력 / 검색으로 페이지 접근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75" name="Google Shape;47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463" y="4313375"/>
            <a:ext cx="1417425" cy="64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6" name="Google Shape;47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4400" y="251575"/>
            <a:ext cx="3968625" cy="38505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7" name="Google Shape;477;p46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7742365" y="226350"/>
            <a:ext cx="1325485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상품화면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577175" y="3415425"/>
            <a:ext cx="41247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제품 판매 페이지 하단 한줄평 등록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평가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평균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으로 작품 별점 표기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(실시간 평균 별점 반영)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로그인 회원만 등록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등록한 본인/관리자만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삭제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86" name="Google Shape;486;p47"/>
          <p:cNvSpPr txBox="1"/>
          <p:nvPr/>
        </p:nvSpPr>
        <p:spPr>
          <a:xfrm>
            <a:off x="7749039" y="226350"/>
            <a:ext cx="1318811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상품화면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00" y="896900"/>
            <a:ext cx="5831426" cy="380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7"/>
          <p:cNvCxnSpPr/>
          <p:nvPr/>
        </p:nvCxnSpPr>
        <p:spPr>
          <a:xfrm>
            <a:off x="4294700" y="2798275"/>
            <a:ext cx="371400" cy="0"/>
          </a:xfrm>
          <a:prstGeom prst="straightConnector1">
            <a:avLst/>
          </a:prstGeom>
          <a:noFill/>
          <a:ln w="38100" cap="flat" cmpd="sng">
            <a:solidFill>
              <a:srgbClr val="FAA30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7"/>
          <p:cNvCxnSpPr/>
          <p:nvPr/>
        </p:nvCxnSpPr>
        <p:spPr>
          <a:xfrm flipH="1">
            <a:off x="3691025" y="2807575"/>
            <a:ext cx="659400" cy="486000"/>
          </a:xfrm>
          <a:prstGeom prst="straightConnector1">
            <a:avLst/>
          </a:prstGeom>
          <a:noFill/>
          <a:ln w="28575" cap="flat" cmpd="sng">
            <a:solidFill>
              <a:srgbClr val="FAA30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0" name="Google Shape;490;p47"/>
          <p:cNvSpPr/>
          <p:nvPr/>
        </p:nvSpPr>
        <p:spPr>
          <a:xfrm>
            <a:off x="3584525" y="2393050"/>
            <a:ext cx="1978500" cy="4860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 txBox="1"/>
          <p:nvPr/>
        </p:nvSpPr>
        <p:spPr>
          <a:xfrm>
            <a:off x="6421150" y="2106150"/>
            <a:ext cx="25533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배송안내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배송지역을 통하여 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도착 예정일</a:t>
            </a: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예측 가능</a:t>
            </a: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지역 변경 가능.</a:t>
            </a:r>
            <a:endParaRPr sz="12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497" name="Google Shape;497;p48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577175" y="3415425"/>
            <a:ext cx="41247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제품 판매 페이지 하단 한줄평 등록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평가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평균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으로 작품 별점 표기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(실시간 평균 별점 반영)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로그인 회원만 등록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등록한 본인/관리자만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삭제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99" name="Google Shape;4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745088"/>
            <a:ext cx="4038131" cy="243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0" name="Google Shape;5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975" y="440300"/>
            <a:ext cx="3526247" cy="2431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1" name="Google Shape;5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75" y="3061600"/>
            <a:ext cx="3526249" cy="19103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2" name="Google Shape;502;p48"/>
          <p:cNvSpPr txBox="1"/>
          <p:nvPr/>
        </p:nvSpPr>
        <p:spPr>
          <a:xfrm>
            <a:off x="7695644" y="226350"/>
            <a:ext cx="1372206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상품화면</a:t>
            </a:r>
            <a:endParaRPr sz="2200" dirty="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508" name="Google Shape;508;p49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9" name="Google Shape;509;p49"/>
          <p:cNvSpPr txBox="1"/>
          <p:nvPr/>
        </p:nvSpPr>
        <p:spPr>
          <a:xfrm>
            <a:off x="742325" y="4016350"/>
            <a:ext cx="3133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마이페이지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찜목록 → 장바구니 등록 /삭제가능.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중복 추가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불가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10" name="Google Shape;510;p49"/>
          <p:cNvSpPr txBox="1"/>
          <p:nvPr/>
        </p:nvSpPr>
        <p:spPr>
          <a:xfrm>
            <a:off x="8014200" y="226350"/>
            <a:ext cx="1053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찜목록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11" name="Google Shape;5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785175"/>
            <a:ext cx="5428675" cy="3053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49"/>
          <p:cNvPicPr preferRelativeResize="0"/>
          <p:nvPr/>
        </p:nvPicPr>
        <p:blipFill rotWithShape="1">
          <a:blip r:embed="rId4">
            <a:alphaModFix/>
          </a:blip>
          <a:srcRect l="27849" t="25821"/>
          <a:stretch/>
        </p:blipFill>
        <p:spPr>
          <a:xfrm>
            <a:off x="4883450" y="1136575"/>
            <a:ext cx="3133500" cy="23508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5">
            <a:alphaModFix/>
          </a:blip>
          <a:srcRect l="30070" t="30020" r="15883" b="12335"/>
          <a:stretch/>
        </p:blipFill>
        <p:spPr>
          <a:xfrm>
            <a:off x="5997550" y="2701725"/>
            <a:ext cx="2742748" cy="21019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4" name="Google Shape;514;p49"/>
          <p:cNvSpPr/>
          <p:nvPr/>
        </p:nvSpPr>
        <p:spPr>
          <a:xfrm>
            <a:off x="4094350" y="1498475"/>
            <a:ext cx="410400" cy="14763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520" name="Google Shape;520;p50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7763525" y="226350"/>
            <a:ext cx="1304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장바구니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22" name="Google Shape;522;p50"/>
          <p:cNvPicPr preferRelativeResize="0"/>
          <p:nvPr/>
        </p:nvPicPr>
        <p:blipFill rotWithShape="1">
          <a:blip r:embed="rId3">
            <a:alphaModFix/>
          </a:blip>
          <a:srcRect l="22165" r="14631"/>
          <a:stretch/>
        </p:blipFill>
        <p:spPr>
          <a:xfrm>
            <a:off x="497775" y="880000"/>
            <a:ext cx="4898074" cy="385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0"/>
          <p:cNvSpPr txBox="1"/>
          <p:nvPr/>
        </p:nvSpPr>
        <p:spPr>
          <a:xfrm>
            <a:off x="5949600" y="2100050"/>
            <a:ext cx="28875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장바구니</a:t>
            </a:r>
            <a:endParaRPr>
              <a:solidFill>
                <a:srgbClr val="FAA307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상품 금액 15,000원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이상 배송비 무료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이하 배송비 3,000원 설정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7763525" y="226350"/>
            <a:ext cx="1304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결제화면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31" name="Google Shape;531;p51"/>
          <p:cNvPicPr preferRelativeResize="0"/>
          <p:nvPr/>
        </p:nvPicPr>
        <p:blipFill rotWithShape="1">
          <a:blip r:embed="rId3">
            <a:alphaModFix/>
          </a:blip>
          <a:srcRect t="8128" b="3897"/>
          <a:stretch/>
        </p:blipFill>
        <p:spPr>
          <a:xfrm>
            <a:off x="228600" y="765025"/>
            <a:ext cx="3488900" cy="4118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2" name="Google Shape;532;p51"/>
          <p:cNvPicPr preferRelativeResize="0"/>
          <p:nvPr/>
        </p:nvPicPr>
        <p:blipFill rotWithShape="1">
          <a:blip r:embed="rId4">
            <a:alphaModFix/>
          </a:blip>
          <a:srcRect l="5317" r="6499"/>
          <a:stretch/>
        </p:blipFill>
        <p:spPr>
          <a:xfrm>
            <a:off x="3976913" y="477050"/>
            <a:ext cx="3365924" cy="301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3" name="Google Shape;5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350" y="1297375"/>
            <a:ext cx="1885375" cy="1890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4" name="Google Shape;534;p51"/>
          <p:cNvSpPr txBox="1"/>
          <p:nvPr/>
        </p:nvSpPr>
        <p:spPr>
          <a:xfrm>
            <a:off x="4311150" y="4079425"/>
            <a:ext cx="4083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 KR Medium"/>
              <a:buChar char="-"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배송 정보/ 결제 방법 전부 입력 시 결제가능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1" name="Google Shape;541;p52"/>
          <p:cNvSpPr txBox="1"/>
          <p:nvPr/>
        </p:nvSpPr>
        <p:spPr>
          <a:xfrm>
            <a:off x="7763525" y="226350"/>
            <a:ext cx="1304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주문목록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/>
          </a:blip>
          <a:srcRect r="8088"/>
          <a:stretch/>
        </p:blipFill>
        <p:spPr>
          <a:xfrm>
            <a:off x="270575" y="1138275"/>
            <a:ext cx="4301425" cy="3025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3" name="Google Shape;543;p52"/>
          <p:cNvSpPr/>
          <p:nvPr/>
        </p:nvSpPr>
        <p:spPr>
          <a:xfrm>
            <a:off x="2555050" y="2129825"/>
            <a:ext cx="640500" cy="6126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25" y="850475"/>
            <a:ext cx="4025200" cy="3823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5" name="Google Shape;545;p52"/>
          <p:cNvSpPr txBox="1"/>
          <p:nvPr/>
        </p:nvSpPr>
        <p:spPr>
          <a:xfrm>
            <a:off x="336100" y="4348775"/>
            <a:ext cx="4094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회원 주문 목록 → 상세 내역 확인 가능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6"/>
          <p:cNvCxnSpPr/>
          <p:nvPr/>
        </p:nvCxnSpPr>
        <p:spPr>
          <a:xfrm>
            <a:off x="-44225" y="2571750"/>
            <a:ext cx="9205200" cy="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/>
          <p:nvPr/>
        </p:nvSpPr>
        <p:spPr>
          <a:xfrm>
            <a:off x="2653350" y="1636350"/>
            <a:ext cx="3837300" cy="1870800"/>
          </a:xfrm>
          <a:prstGeom prst="snip1Rect">
            <a:avLst>
              <a:gd name="adj" fmla="val 16667"/>
            </a:avLst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2678850" y="2167800"/>
            <a:ext cx="37863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</a:t>
            </a:r>
            <a:r>
              <a:rPr lang="ko" sz="45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소개</a:t>
            </a:r>
            <a:endParaRPr sz="45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 rot="10800000">
            <a:off x="7926000" y="0"/>
            <a:ext cx="1218000" cy="1218000"/>
          </a:xfrm>
          <a:prstGeom prst="rtTriangle">
            <a:avLst/>
          </a:prstGeom>
          <a:solidFill>
            <a:srgbClr val="FAA3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A307"/>
              </a:solidFill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52400" y="0"/>
            <a:ext cx="3705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화면상세</a:t>
            </a:r>
            <a:endParaRPr sz="2100" b="1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7763525" y="226350"/>
            <a:ext cx="1304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1"/>
                </a:solidFill>
                <a:highlight>
                  <a:schemeClr val="lt1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주문목록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2555050" y="2129825"/>
            <a:ext cx="640500" cy="612600"/>
          </a:xfrm>
          <a:prstGeom prst="rect">
            <a:avLst/>
          </a:prstGeom>
          <a:noFill/>
          <a:ln w="19050" cap="flat" cmpd="sng">
            <a:solidFill>
              <a:srgbClr val="FAA30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6"/>
          <p:cNvSpPr txBox="1"/>
          <p:nvPr/>
        </p:nvSpPr>
        <p:spPr>
          <a:xfrm>
            <a:off x="1063175" y="4488150"/>
            <a:ext cx="32955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상세 내역 → </a:t>
            </a: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주문취소/배송지 수정</a:t>
            </a:r>
            <a:r>
              <a:rPr lang="ko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가능.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761400"/>
            <a:ext cx="3946376" cy="3726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563925"/>
            <a:ext cx="2818751" cy="2305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6"/>
          <p:cNvPicPr preferRelativeResize="0"/>
          <p:nvPr/>
        </p:nvPicPr>
        <p:blipFill rotWithShape="1">
          <a:blip r:embed="rId5">
            <a:alphaModFix/>
          </a:blip>
          <a:srcRect l="4895" t="1873" r="36618" b="22265"/>
          <a:stretch/>
        </p:blipFill>
        <p:spPr>
          <a:xfrm>
            <a:off x="5080925" y="2129825"/>
            <a:ext cx="3765374" cy="2630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75" y="1496575"/>
            <a:ext cx="30194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-300" y="2953913"/>
            <a:ext cx="9144000" cy="69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700">
                <a:solidFill>
                  <a:srgbClr val="faa30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감</a:t>
            </a:r>
            <a:r>
              <a:rPr lang="ko" sz="37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사합니다.</a:t>
            </a:r>
            <a:endParaRPr lang="ko" sz="37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*</a:t>
            </a:r>
            <a:r>
              <a:rPr lang="ko-KR" altLang="en-US" sz="15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시현 영상은 용량 문제로 클라우드 보관중입니다</a:t>
            </a:r>
            <a:r>
              <a:rPr lang="en-US" altLang="ko-KR" sz="15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</a:t>
            </a:r>
            <a:endParaRPr lang="en-US" altLang="ko-KR" sz="15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5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 thruBlk="1"/>
        <p:sndAc>
          <p:stSnd>
            <p:snd r:embed="rId4" name="wind.wav"/>
          </p:stSnd>
        </p:sndAc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  <p:sndAc>
          <p:stSnd>
            <p:snd r:embed="rId5" name="wind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-33370" y="-63525"/>
            <a:ext cx="2094300" cy="5332500"/>
          </a:xfrm>
          <a:prstGeom prst="rect">
            <a:avLst/>
          </a:prstGeom>
          <a:solidFill>
            <a:srgbClr val="212529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0" y="362325"/>
            <a:ext cx="2094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개발동기</a:t>
            </a:r>
            <a:endParaRPr sz="31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450100" y="3148544"/>
            <a:ext cx="6693900" cy="18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만화책을 좋아하는 사람들이 쉽고 빠르게 만화책을 고르고 구매할 수 있도록 </a:t>
            </a: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높은 접근성과 편의성을 제공하기 위해 제작하게 되었습니다.</a:t>
            </a: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또한 다양한 장르와 작가들의 만화책을 제공해서 독자들의 다양성을 존중하고,</a:t>
            </a: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폭 넓은 선택지를 제공함으로써 취향에 맞는 만화책을 쉽게 찾을 수 있도록</a:t>
            </a: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돕고자 합니다.</a:t>
            </a:r>
            <a:endParaRPr sz="16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4425"/>
            <a:ext cx="1938150" cy="9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/>
          <p:nvPr/>
        </p:nvCxnSpPr>
        <p:spPr>
          <a:xfrm>
            <a:off x="4572000" y="-139800"/>
            <a:ext cx="0" cy="542310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8"/>
          <p:cNvSpPr/>
          <p:nvPr/>
        </p:nvSpPr>
        <p:spPr>
          <a:xfrm>
            <a:off x="2653350" y="1636350"/>
            <a:ext cx="3837300" cy="1870800"/>
          </a:xfrm>
          <a:prstGeom prst="snip1Rect">
            <a:avLst>
              <a:gd name="adj" fmla="val 16667"/>
            </a:avLst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678850" y="2167800"/>
            <a:ext cx="37863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진행 </a:t>
            </a:r>
            <a:r>
              <a:rPr lang="ko" sz="45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과정</a:t>
            </a:r>
            <a:endParaRPr sz="45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4572000" y="-139800"/>
            <a:ext cx="0" cy="542310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4"/>
          <p:cNvSpPr/>
          <p:nvPr/>
        </p:nvSpPr>
        <p:spPr>
          <a:xfrm>
            <a:off x="6063300" y="2972225"/>
            <a:ext cx="2357400" cy="1000200"/>
          </a:xfrm>
          <a:prstGeom prst="rect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298100" y="977475"/>
            <a:ext cx="2357400" cy="1000200"/>
          </a:xfrm>
          <a:prstGeom prst="rect">
            <a:avLst/>
          </a:prstGeom>
          <a:solidFill>
            <a:srgbClr val="2125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14"/>
          <p:cNvCxnSpPr/>
          <p:nvPr/>
        </p:nvCxnSpPr>
        <p:spPr>
          <a:xfrm rot="10800000">
            <a:off x="4574100" y="3536925"/>
            <a:ext cx="14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4"/>
          <p:cNvCxnSpPr>
            <a:stCxn id="67" idx="3"/>
          </p:cNvCxnSpPr>
          <p:nvPr/>
        </p:nvCxnSpPr>
        <p:spPr>
          <a:xfrm>
            <a:off x="3655500" y="1477575"/>
            <a:ext cx="9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/>
          <p:nvPr/>
        </p:nvSpPr>
        <p:spPr>
          <a:xfrm>
            <a:off x="6065400" y="3184025"/>
            <a:ext cx="2357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디자인 설정</a:t>
            </a:r>
            <a:endParaRPr sz="3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298100" y="1139325"/>
            <a:ext cx="23574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기능 설정</a:t>
            </a:r>
            <a:endParaRPr sz="31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l="32359" t="27284" r="32642" b="26620"/>
          <a:stretch/>
        </p:blipFill>
        <p:spPr>
          <a:xfrm>
            <a:off x="273775" y="0"/>
            <a:ext cx="965049" cy="1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73775" y="483788"/>
            <a:ext cx="1123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</a:t>
            </a:r>
            <a:r>
              <a:rPr lang="ko" sz="2400" b="1" dirty="0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66</a:t>
            </a:r>
            <a:r>
              <a:rPr lang="ko" sz="24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</a:t>
            </a:r>
            <a:endParaRPr sz="24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753875" y="256950"/>
            <a:ext cx="2288100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IBM Plex Sans KR"/>
                <a:ea typeface="IBM Plex Sans KR"/>
                <a:cs typeface="IBM Plex Sans KR"/>
                <a:sym typeface="IBM Plex Sans KR"/>
              </a:rPr>
              <a:t>기능</a:t>
            </a:r>
            <a:r>
              <a:rPr lang="ko" sz="4000" b="1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설정</a:t>
            </a:r>
            <a:endParaRPr sz="4000" b="1">
              <a:solidFill>
                <a:srgbClr val="FAA307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29" name="Google Shape;129;p20"/>
          <p:cNvCxnSpPr>
            <a:stCxn id="128" idx="1"/>
          </p:cNvCxnSpPr>
          <p:nvPr/>
        </p:nvCxnSpPr>
        <p:spPr>
          <a:xfrm rot="10800000">
            <a:off x="1426475" y="722400"/>
            <a:ext cx="5327400" cy="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531075" y="1990575"/>
            <a:ext cx="48000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Spring Framework / Mybatis 3.5.9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apache-tomcat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Java, JavaScript, HTML5, CSS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 MySQL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5. JDK, VScode, Spring Tool Suite 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052" y="1271100"/>
            <a:ext cx="701086" cy="70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224" y="1271100"/>
            <a:ext cx="759409" cy="7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093" y="1271100"/>
            <a:ext cx="701085" cy="75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3224" y="2114725"/>
            <a:ext cx="869878" cy="8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8138" y="3863496"/>
            <a:ext cx="991574" cy="67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166" y="2171825"/>
            <a:ext cx="759409" cy="7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5387" y="3863496"/>
            <a:ext cx="679932" cy="67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1076" y="2035910"/>
            <a:ext cx="1232332" cy="8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5278" y="3049098"/>
            <a:ext cx="602826" cy="67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1922" y="3053763"/>
            <a:ext cx="602816" cy="6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6175799" y="272571"/>
            <a:ext cx="2831700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디자인</a:t>
            </a:r>
            <a:r>
              <a:rPr lang="ko" sz="3600" b="1" dirty="0">
                <a:latin typeface="IBM Plex Sans KR"/>
                <a:ea typeface="IBM Plex Sans KR"/>
                <a:cs typeface="IBM Plex Sans KR"/>
                <a:sym typeface="IBM Plex Sans KR"/>
              </a:rPr>
              <a:t> 설정</a:t>
            </a:r>
            <a:endParaRPr sz="3600" b="1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46" name="Google Shape;146;p21"/>
          <p:cNvCxnSpPr>
            <a:stCxn id="145" idx="1"/>
          </p:cNvCxnSpPr>
          <p:nvPr/>
        </p:nvCxnSpPr>
        <p:spPr>
          <a:xfrm rot="10800000">
            <a:off x="1401599" y="738021"/>
            <a:ext cx="4774200" cy="0"/>
          </a:xfrm>
          <a:prstGeom prst="straightConnector1">
            <a:avLst/>
          </a:prstGeom>
          <a:noFill/>
          <a:ln w="19050" cap="flat" cmpd="sng">
            <a:solidFill>
              <a:srgbClr val="21252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" name="Google Shape;147;p21"/>
          <p:cNvGrpSpPr/>
          <p:nvPr/>
        </p:nvGrpSpPr>
        <p:grpSpPr>
          <a:xfrm>
            <a:off x="393200" y="1174700"/>
            <a:ext cx="6462301" cy="2505600"/>
            <a:chOff x="393200" y="1098500"/>
            <a:chExt cx="6462301" cy="2505600"/>
          </a:xfrm>
        </p:grpSpPr>
        <p:pic>
          <p:nvPicPr>
            <p:cNvPr id="148" name="Google Shape;14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5135" y="1098510"/>
              <a:ext cx="1827422" cy="250558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9" name="Google Shape;14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200" y="1098500"/>
              <a:ext cx="2253098" cy="125764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0" name="Google Shape;15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200" y="2428034"/>
              <a:ext cx="2253099" cy="11760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1" name="Google Shape;151;p21"/>
            <p:cNvPicPr preferRelativeResize="0"/>
            <p:nvPr/>
          </p:nvPicPr>
          <p:blipFill rotWithShape="1">
            <a:blip r:embed="rId6">
              <a:alphaModFix/>
            </a:blip>
            <a:srcRect l="4554" r="5783"/>
            <a:stretch/>
          </p:blipFill>
          <p:spPr>
            <a:xfrm>
              <a:off x="4711397" y="1098510"/>
              <a:ext cx="2144094" cy="125764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2" name="Google Shape;152;p21"/>
            <p:cNvPicPr preferRelativeResize="0"/>
            <p:nvPr/>
          </p:nvPicPr>
          <p:blipFill rotWithShape="1">
            <a:blip r:embed="rId7">
              <a:alphaModFix/>
            </a:blip>
            <a:srcRect r="2676"/>
            <a:stretch/>
          </p:blipFill>
          <p:spPr>
            <a:xfrm>
              <a:off x="4711397" y="2428034"/>
              <a:ext cx="2144104" cy="117606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3" name="Google Shape;153;p21"/>
          <p:cNvSpPr txBox="1"/>
          <p:nvPr/>
        </p:nvSpPr>
        <p:spPr>
          <a:xfrm>
            <a:off x="6974350" y="2726450"/>
            <a:ext cx="1986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초기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IBM Plex Sans KR"/>
                <a:ea typeface="IBM Plex Sans KR"/>
                <a:cs typeface="IBM Plex Sans KR"/>
                <a:sym typeface="IBM Plex Sans KR"/>
              </a:rPr>
              <a:t>디자인</a:t>
            </a:r>
            <a:r>
              <a:rPr lang="ko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설정 (figma)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400" y="4243300"/>
            <a:ext cx="1307308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189" y="3903999"/>
            <a:ext cx="1307310" cy="63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1"/>
          <p:cNvSpPr txBox="1"/>
          <p:nvPr/>
        </p:nvSpPr>
        <p:spPr>
          <a:xfrm>
            <a:off x="3218075" y="4056375"/>
            <a:ext cx="15651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BOOK + 6조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 B66K </a:t>
            </a:r>
            <a:r>
              <a:rPr lang="ko" sz="1700" b="1">
                <a:latin typeface="IBM Plex Sans KR"/>
                <a:ea typeface="IBM Plex Sans KR"/>
                <a:cs typeface="IBM Plex Sans KR"/>
                <a:sym typeface="IBM Plex Sans KR"/>
              </a:rPr>
              <a:t>LOGO</a:t>
            </a:r>
            <a:endParaRPr sz="17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10">
            <a:alphaModFix/>
          </a:blip>
          <a:srcRect l="32359" t="27284" r="32642" b="26620"/>
          <a:stretch/>
        </p:blipFill>
        <p:spPr>
          <a:xfrm>
            <a:off x="273775" y="0"/>
            <a:ext cx="965049" cy="1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273775" y="483640"/>
            <a:ext cx="1123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</a:t>
            </a:r>
            <a:r>
              <a:rPr lang="ko" sz="2400" b="1" dirty="0">
                <a:solidFill>
                  <a:srgbClr val="FAA30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66</a:t>
            </a:r>
            <a:r>
              <a:rPr lang="ko" sz="2400" b="1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</a:t>
            </a:r>
            <a:endParaRPr sz="2400" b="1" dirty="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5375" y="3904000"/>
            <a:ext cx="1507950" cy="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7135000" y="4120050"/>
            <a:ext cx="1818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IBM Plex Sans KR"/>
                <a:ea typeface="IBM Plex Sans KR"/>
                <a:cs typeface="IBM Plex Sans KR"/>
                <a:sym typeface="IBM Plex Sans KR"/>
              </a:rPr>
              <a:t>대표색 설정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AA307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#faa307 </a:t>
            </a:r>
            <a:r>
              <a:rPr lang="ko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#212529</a:t>
            </a:r>
            <a:endParaRPr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572</ep:Words>
  <ep:PresentationFormat>화면 슬라이드 쇼(16:9)</ep:PresentationFormat>
  <ep:Paragraphs>327</ep:Paragraphs>
  <ep:Slides>41</ep:Slides>
  <ep:Notes>41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dbsal</dc:creator>
  <cp:lastModifiedBy>moon</cp:lastModifiedBy>
  <dcterms:modified xsi:type="dcterms:W3CDTF">2023-08-10T08:03:50.999</dcterms:modified>
  <cp:revision>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